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6" r:id="rId3"/>
    <p:sldId id="266" r:id="rId4"/>
    <p:sldId id="297" r:id="rId5"/>
    <p:sldId id="267" r:id="rId6"/>
    <p:sldId id="307" r:id="rId7"/>
    <p:sldId id="306" r:id="rId8"/>
    <p:sldId id="294" r:id="rId9"/>
    <p:sldId id="269" r:id="rId10"/>
    <p:sldId id="264" r:id="rId11"/>
    <p:sldId id="272" r:id="rId12"/>
    <p:sldId id="270" r:id="rId13"/>
  </p:sldIdLst>
  <p:sldSz cx="12192000" cy="6858000"/>
  <p:notesSz cx="6888163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yrna Grzegorz" initials="SG" lastIdx="9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2"/>
    <p:restoredTop sz="83133" autoAdjust="0"/>
  </p:normalViewPr>
  <p:slideViewPr>
    <p:cSldViewPr snapToGrid="0" snapToObjects="1">
      <p:cViewPr>
        <p:scale>
          <a:sx n="82" d="100"/>
          <a:sy n="82" d="100"/>
        </p:scale>
        <p:origin x="-564" y="-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69741312-BEB8-463A-8971-4EAC3BDFF1EF}" type="datetimeFigureOut">
              <a:rPr lang="pl-PL" smtClean="0"/>
              <a:t>20.01.2020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6FE82BA6-D355-4CC0-8F16-2709FB2FEB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4229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79F90945-0CD3-4D90-AA51-A16B10CA2637}" type="datetimeFigureOut">
              <a:rPr lang="pl-PL" smtClean="0"/>
              <a:t>20.01.2020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9A23E7BE-8F96-4953-96D1-F366F7ABB70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8372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3E7BE-8F96-4953-96D1-F366F7ABB707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9222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3E7BE-8F96-4953-96D1-F366F7ABB707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4928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533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1401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51332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8126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509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51106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137" indent="-181137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8132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3E7BE-8F96-4953-96D1-F366F7ABB707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9601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3E7BE-8F96-4953-96D1-F366F7ABB707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6271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7036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8099F9-0DB5-2C44-8FB2-023D1C8F5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457" y="1948122"/>
            <a:ext cx="11047445" cy="2387600"/>
          </a:xfrm>
        </p:spPr>
        <p:txBody>
          <a:bodyPr lIns="0" tIns="0" rIns="0" bIns="0" anchor="b">
            <a:normAutofit/>
          </a:bodyPr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A8B9517-29B9-CD45-A2B9-757B1233C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457" y="4432040"/>
            <a:ext cx="11047445" cy="825759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554CB36-018F-574F-B6E4-3ABC5B6A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876D-184F-564C-AE98-1BF97A153D7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017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D90FBA-6D6E-EE4A-A97F-74B81333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4A6E4EC-3681-5A4B-86CA-03A9F374B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CA7B47-77BD-A241-B923-5779FD70F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876D-184F-564C-AE98-1BF97A153D7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813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53E9B2-369A-B440-8419-C4E8A7FC1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77F4E8A-72D4-5F44-8A74-53CC1394B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42661AC-8949-9244-9390-6DE9E82D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876D-184F-564C-AE98-1BF97A153D7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972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E9CE6C-1B0A-BC4C-80D0-B69DB907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020341F-5428-804E-B2B2-96416A090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876D-184F-564C-AE98-1BF97A153D7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4412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92A5356-CBF3-6443-A827-238795EA5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D876D-184F-564C-AE98-1BF97A153D7D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347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1FE7E9C-49B1-9C44-8481-E3864D3EC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429208"/>
            <a:ext cx="11047445" cy="126148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F149CC-4E3E-E74D-B56E-94D04442C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457" y="1825625"/>
            <a:ext cx="11047445" cy="39593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356ED86-9FFB-C94A-AFF1-A33A27C01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93673"/>
            <a:ext cx="7184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CDBD876D-184F-564C-AE98-1BF97A153D7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238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bdo.mos.gov.pl/" TargetMode="Externa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do.mos.gov.pl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C2F807-ECCD-2849-BBF0-71D3FABCF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069" y="1830852"/>
            <a:ext cx="11047445" cy="2387600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</a:pPr>
            <a:r>
              <a:rPr lang="pl-PL" sz="3600" dirty="0" smtClean="0"/>
              <a:t>Baza danych o produktach i opakowaniach oraz </a:t>
            </a:r>
            <a:br>
              <a:rPr lang="pl-PL" sz="3600" dirty="0" smtClean="0"/>
            </a:br>
            <a:r>
              <a:rPr lang="pl-PL" sz="3600" dirty="0" smtClean="0"/>
              <a:t>o gospodarce odpadami (BDO)</a:t>
            </a:r>
            <a:r>
              <a:rPr lang="pl-PL" sz="4000" dirty="0"/>
              <a:t/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5957976" y="3364302"/>
            <a:ext cx="5761917" cy="2173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grpSp>
        <p:nvGrpSpPr>
          <p:cNvPr id="8" name="Grupa 7"/>
          <p:cNvGrpSpPr/>
          <p:nvPr/>
        </p:nvGrpSpPr>
        <p:grpSpPr>
          <a:xfrm>
            <a:off x="2760549" y="4451230"/>
            <a:ext cx="7166038" cy="1322705"/>
            <a:chOff x="310347" y="4586387"/>
            <a:chExt cx="7166038" cy="1322705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3016" y="4742915"/>
              <a:ext cx="2643369" cy="1009650"/>
            </a:xfrm>
            <a:prstGeom prst="rect">
              <a:avLst/>
            </a:prstGeom>
          </p:spPr>
        </p:pic>
        <p:pic>
          <p:nvPicPr>
            <p:cNvPr id="10" name="Obraz 9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212" y="4586387"/>
              <a:ext cx="1209040" cy="1322705"/>
            </a:xfrm>
            <a:prstGeom prst="rect">
              <a:avLst/>
            </a:prstGeom>
          </p:spPr>
        </p:pic>
        <p:pic>
          <p:nvPicPr>
            <p:cNvPr id="12" name="Obraz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347" y="4846666"/>
              <a:ext cx="2624101" cy="8231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1422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297467"/>
            <a:ext cx="11047445" cy="1261480"/>
          </a:xfrm>
        </p:spPr>
        <p:txBody>
          <a:bodyPr/>
          <a:lstStyle/>
          <a:p>
            <a:r>
              <a:rPr lang="pl-PL" dirty="0" smtClean="0"/>
              <a:t>Agenda szkolenia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6646" y="1700935"/>
            <a:ext cx="11047445" cy="465281"/>
          </a:xfrm>
        </p:spPr>
        <p:txBody>
          <a:bodyPr>
            <a:normAutofit/>
          </a:bodyPr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2400" dirty="0" smtClean="0"/>
              <a:t> Informacje ogólne o systemie BDO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sz="2400" dirty="0" smtClean="0"/>
          </a:p>
        </p:txBody>
      </p:sp>
      <p:sp>
        <p:nvSpPr>
          <p:cNvPr id="4" name="pole tekstowe 3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718457" y="3605040"/>
            <a:ext cx="6127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2400" dirty="0" smtClean="0"/>
              <a:t> Działania </a:t>
            </a:r>
            <a:r>
              <a:rPr lang="pl-PL" sz="2400" dirty="0"/>
              <a:t>informacyjno-edukacyjne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718457" y="2921673"/>
            <a:ext cx="7861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2400" dirty="0" smtClean="0"/>
              <a:t> Korzyści </a:t>
            </a:r>
            <a:r>
              <a:rPr lang="pl-PL" sz="2400" dirty="0"/>
              <a:t>wynikające z wprowadzenia systemu BDO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776646" y="4299594"/>
            <a:ext cx="2892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2400" dirty="0" smtClean="0"/>
              <a:t> Panel </a:t>
            </a:r>
            <a:r>
              <a:rPr lang="pl-PL" sz="2400" dirty="0"/>
              <a:t>dyskusyjny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718457" y="2283752"/>
            <a:ext cx="107003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2400" dirty="0"/>
              <a:t> </a:t>
            </a:r>
            <a:r>
              <a:rPr lang="pl-PL" sz="2400" dirty="0" smtClean="0"/>
              <a:t>Prezentacja </a:t>
            </a:r>
            <a:r>
              <a:rPr lang="pl-PL" sz="2400" dirty="0"/>
              <a:t>wybranych sekcji modułu ewidencji odpadów w systemie BDO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39077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6520"/>
            <a:ext cx="11047445" cy="1261480"/>
          </a:xfrm>
        </p:spPr>
        <p:txBody>
          <a:bodyPr/>
          <a:lstStyle/>
          <a:p>
            <a:r>
              <a:rPr lang="pl-PL" dirty="0"/>
              <a:t>BDO – informacje </a:t>
            </a:r>
            <a:r>
              <a:rPr lang="pl-PL" dirty="0" smtClean="0"/>
              <a:t>ogólne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9123" y="953396"/>
            <a:ext cx="11210783" cy="1136316"/>
          </a:xfrm>
        </p:spPr>
        <p:txBody>
          <a:bodyPr>
            <a:noAutofit/>
          </a:bodyPr>
          <a:lstStyle/>
          <a:p>
            <a:pPr marL="0" indent="0" defTabSz="642915">
              <a:lnSpc>
                <a:spcPct val="100000"/>
              </a:lnSpc>
              <a:spcBef>
                <a:spcPts val="844"/>
              </a:spcBef>
              <a:buClr>
                <a:schemeClr val="accent2"/>
              </a:buClr>
              <a:buSzPct val="110000"/>
              <a:buNone/>
            </a:pPr>
            <a:r>
              <a:rPr lang="pl-PL" b="1" dirty="0" smtClean="0"/>
              <a:t>BDO -</a:t>
            </a:r>
            <a:r>
              <a:rPr lang="pl-PL" dirty="0" smtClean="0"/>
              <a:t> </a:t>
            </a:r>
            <a:r>
              <a:rPr lang="pl-PL" b="1" dirty="0" smtClean="0"/>
              <a:t>Baza Danych Odpadowych </a:t>
            </a:r>
            <a:r>
              <a:rPr lang="pl-PL" dirty="0" smtClean="0"/>
              <a:t>jest </a:t>
            </a:r>
            <a:r>
              <a:rPr lang="pl-PL" dirty="0"/>
              <a:t>systemem </a:t>
            </a:r>
            <a:r>
              <a:rPr lang="pl-PL" dirty="0" smtClean="0"/>
              <a:t>informatycznym, </a:t>
            </a:r>
            <a:br>
              <a:rPr lang="pl-PL" dirty="0" smtClean="0"/>
            </a:br>
            <a:r>
              <a:rPr lang="pl-PL" dirty="0" smtClean="0"/>
              <a:t>tworzonym </a:t>
            </a:r>
            <a:r>
              <a:rPr lang="pl-PL" dirty="0"/>
              <a:t>na podstawie przepisów </a:t>
            </a:r>
            <a:r>
              <a:rPr lang="pl-PL" i="1" dirty="0"/>
              <a:t>U</a:t>
            </a:r>
            <a:r>
              <a:rPr lang="pl-PL" i="1" dirty="0" smtClean="0"/>
              <a:t>stawy o odpadach </a:t>
            </a:r>
            <a:r>
              <a:rPr lang="pl-PL" dirty="0" smtClean="0"/>
              <a:t>z </a:t>
            </a:r>
            <a:r>
              <a:rPr lang="pl-PL" dirty="0"/>
              <a:t>dnia </a:t>
            </a:r>
            <a:r>
              <a:rPr lang="pl-PL" dirty="0" smtClean="0">
                <a:solidFill>
                  <a:srgbClr val="00B050"/>
                </a:solidFill>
              </a:rPr>
              <a:t>14 </a:t>
            </a:r>
            <a:r>
              <a:rPr lang="pl-PL" dirty="0">
                <a:solidFill>
                  <a:srgbClr val="00B050"/>
                </a:solidFill>
              </a:rPr>
              <a:t>grudnia </a:t>
            </a:r>
            <a:r>
              <a:rPr lang="pl-PL" dirty="0" smtClean="0">
                <a:solidFill>
                  <a:srgbClr val="00B050"/>
                </a:solidFill>
              </a:rPr>
              <a:t>2012 r</a:t>
            </a:r>
            <a:r>
              <a:rPr lang="pl-PL" dirty="0" smtClean="0"/>
              <a:t>.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="" xmlns:a16="http://schemas.microsoft.com/office/drawing/2014/main" id="{09ACE7B1-09B8-CE45-9685-DA3D39A19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19" y="13331"/>
            <a:ext cx="1842517" cy="112950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192889" y="1849608"/>
            <a:ext cx="115898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915">
              <a:spcBef>
                <a:spcPts val="844"/>
              </a:spcBef>
              <a:buClr>
                <a:schemeClr val="accent2"/>
              </a:buClr>
              <a:buSzPct val="110000"/>
            </a:pPr>
            <a:r>
              <a:rPr lang="pl-PL" sz="2000" dirty="0" smtClean="0"/>
              <a:t>System </a:t>
            </a:r>
            <a:r>
              <a:rPr lang="pl-PL" sz="2000" dirty="0"/>
              <a:t>BDO </a:t>
            </a:r>
            <a:r>
              <a:rPr lang="pl-PL" sz="2000" dirty="0" smtClean="0"/>
              <a:t>umożliwia, </a:t>
            </a:r>
            <a:r>
              <a:rPr lang="pl-PL" sz="2000" dirty="0"/>
              <a:t>kompleksowe gromadzenie i zarządzanie danymi z </a:t>
            </a:r>
            <a:r>
              <a:rPr lang="pl-PL" sz="2000" dirty="0" smtClean="0"/>
              <a:t>zakresu gospodarowania odpadami, które dotyczą: 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425357" y="2753126"/>
            <a:ext cx="11357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42915">
              <a:spcBef>
                <a:spcPts val="600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Ø"/>
            </a:pPr>
            <a:r>
              <a:rPr lang="pl-PL" sz="2000" dirty="0"/>
              <a:t>powstałych odpadów z wprowadzanych na terytorium kraju opakowań i produktów </a:t>
            </a:r>
            <a:r>
              <a:rPr lang="pl-PL" sz="2000" dirty="0" smtClean="0"/>
              <a:t>w opakowaniach</a:t>
            </a:r>
            <a:r>
              <a:rPr lang="pl-PL" sz="2000" dirty="0"/>
              <a:t>, olejów smarowych, opon, pojazdów, zużytego sprzętu elektrycznego i elektronicznego, baterii, </a:t>
            </a:r>
            <a:r>
              <a:rPr lang="pl-PL" sz="2000" dirty="0" smtClean="0"/>
              <a:t>akumulatorów;</a:t>
            </a:r>
            <a:endParaRPr lang="pl-PL" sz="20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0" y="4454768"/>
            <a:ext cx="627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Ø"/>
            </a:pPr>
            <a:r>
              <a:rPr lang="pl-PL" sz="2000" dirty="0" smtClean="0"/>
              <a:t>rodzajów </a:t>
            </a:r>
            <a:r>
              <a:rPr lang="pl-PL" sz="2000" dirty="0"/>
              <a:t>i ilości wytwarzanych </a:t>
            </a:r>
            <a:r>
              <a:rPr lang="pl-PL" sz="2000" dirty="0" smtClean="0"/>
              <a:t>odpadów; </a:t>
            </a:r>
            <a:endParaRPr lang="pl-PL" sz="2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0" y="3823910"/>
            <a:ext cx="7250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 algn="just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Ø"/>
            </a:pPr>
            <a:r>
              <a:rPr lang="pl-PL" sz="2000" dirty="0"/>
              <a:t>osiągniętych poziomów odzysku i recyklingu </a:t>
            </a:r>
            <a:r>
              <a:rPr lang="pl-PL" sz="2000" dirty="0" smtClean="0"/>
              <a:t>odpadów; </a:t>
            </a:r>
            <a:endParaRPr lang="pl-PL" sz="2000" dirty="0"/>
          </a:p>
        </p:txBody>
      </p:sp>
      <p:sp>
        <p:nvSpPr>
          <p:cNvPr id="11" name="Prostokąt 10"/>
          <p:cNvSpPr/>
          <p:nvPr/>
        </p:nvSpPr>
        <p:spPr>
          <a:xfrm>
            <a:off x="0" y="5634295"/>
            <a:ext cx="7296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Ø"/>
            </a:pPr>
            <a:r>
              <a:rPr lang="pl-PL" sz="2000" dirty="0" smtClean="0"/>
              <a:t>rodzajów </a:t>
            </a:r>
            <a:r>
              <a:rPr lang="pl-PL" sz="2000" dirty="0"/>
              <a:t>instalacji do zagospodarowania </a:t>
            </a:r>
            <a:r>
              <a:rPr lang="pl-PL" sz="2000" dirty="0" smtClean="0"/>
              <a:t>odpadami. </a:t>
            </a:r>
            <a:endParaRPr lang="pl-PL" sz="2000" dirty="0"/>
          </a:p>
        </p:txBody>
      </p:sp>
      <p:sp>
        <p:nvSpPr>
          <p:cNvPr id="12" name="Prostokąt 11"/>
          <p:cNvSpPr/>
          <p:nvPr/>
        </p:nvSpPr>
        <p:spPr>
          <a:xfrm>
            <a:off x="0" y="501259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 algn="just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anose="05000000000000000000" pitchFamily="2" charset="2"/>
              <a:buChar char="Ø"/>
            </a:pPr>
            <a:r>
              <a:rPr lang="pl-PL" sz="2000" dirty="0" smtClean="0"/>
              <a:t>składowisk odpadów</a:t>
            </a:r>
            <a:r>
              <a:rPr lang="pl-PL" sz="20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9032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6524"/>
            <a:ext cx="11047445" cy="1261480"/>
          </a:xfrm>
        </p:spPr>
        <p:txBody>
          <a:bodyPr/>
          <a:lstStyle/>
          <a:p>
            <a:r>
              <a:rPr lang="pl-PL" dirty="0" smtClean="0"/>
              <a:t>Rejestr - BDO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2248" y="1111699"/>
            <a:ext cx="6936828" cy="1463335"/>
          </a:xfrm>
        </p:spPr>
        <p:txBody>
          <a:bodyPr>
            <a:normAutofit/>
          </a:bodyPr>
          <a:lstStyle/>
          <a:p>
            <a:pPr marL="160729" indent="-160729" defTabSz="642915">
              <a:lnSpc>
                <a:spcPct val="10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pl-PL" sz="2400" dirty="0" smtClean="0">
                <a:cs typeface="Arial" panose="020B0604020202020204" pitchFamily="34" charset="0"/>
              </a:rPr>
              <a:t> Rejestr </a:t>
            </a:r>
            <a:r>
              <a:rPr lang="pl-PL" sz="2400" dirty="0">
                <a:cs typeface="Arial" panose="020B0604020202020204" pitchFamily="34" charset="0"/>
              </a:rPr>
              <a:t>BDO </a:t>
            </a:r>
            <a:r>
              <a:rPr lang="pl-PL" sz="2400" dirty="0" smtClean="0">
                <a:cs typeface="Arial" panose="020B0604020202020204" pitchFamily="34" charset="0"/>
              </a:rPr>
              <a:t>to rejestr podmiotów </a:t>
            </a:r>
            <a:br>
              <a:rPr lang="pl-PL" sz="2400" dirty="0" smtClean="0">
                <a:cs typeface="Arial" panose="020B0604020202020204" pitchFamily="34" charset="0"/>
              </a:rPr>
            </a:br>
            <a:r>
              <a:rPr lang="pl-PL" sz="2400" dirty="0" smtClean="0">
                <a:cs typeface="Arial" panose="020B0604020202020204" pitchFamily="34" charset="0"/>
              </a:rPr>
              <a:t>  wprowadzających </a:t>
            </a:r>
            <a:r>
              <a:rPr lang="pl-PL" sz="2400" dirty="0">
                <a:cs typeface="Arial" panose="020B0604020202020204" pitchFamily="34" charset="0"/>
              </a:rPr>
              <a:t>produkty, produkty </a:t>
            </a:r>
            <a:r>
              <a:rPr lang="pl-PL" sz="2400" dirty="0" smtClean="0">
                <a:cs typeface="Arial" panose="020B0604020202020204" pitchFamily="34" charset="0"/>
              </a:rPr>
              <a:t>w </a:t>
            </a:r>
            <a:r>
              <a:rPr lang="pl-PL" sz="2400" dirty="0">
                <a:cs typeface="Arial" panose="020B0604020202020204" pitchFamily="34" charset="0"/>
              </a:rPr>
              <a:t/>
            </a:r>
            <a:br>
              <a:rPr lang="pl-PL" sz="2400" dirty="0">
                <a:cs typeface="Arial" panose="020B0604020202020204" pitchFamily="34" charset="0"/>
              </a:rPr>
            </a:br>
            <a:r>
              <a:rPr lang="pl-PL" sz="2400" dirty="0" smtClean="0">
                <a:cs typeface="Arial" panose="020B0604020202020204" pitchFamily="34" charset="0"/>
              </a:rPr>
              <a:t>  opakowaniach i </a:t>
            </a:r>
            <a:r>
              <a:rPr lang="pl-PL" sz="2400" dirty="0">
                <a:cs typeface="Arial" panose="020B0604020202020204" pitchFamily="34" charset="0"/>
              </a:rPr>
              <a:t>gospodarujących </a:t>
            </a:r>
            <a:r>
              <a:rPr lang="pl-PL" sz="2400" dirty="0" smtClean="0">
                <a:cs typeface="Arial" panose="020B0604020202020204" pitchFamily="34" charset="0"/>
              </a:rPr>
              <a:t>odpadami; </a:t>
            </a:r>
            <a:endParaRPr lang="pl-PL" sz="2400" dirty="0">
              <a:cs typeface="Arial" panose="020B0604020202020204" pitchFamily="34" charset="0"/>
            </a:endParaRPr>
          </a:p>
          <a:p>
            <a:pPr marL="160729" indent="-160729" algn="just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endParaRPr lang="pl-PL" sz="1400" dirty="0">
              <a:cs typeface="Arial" panose="020B0604020202020204" pitchFamily="34" charset="0"/>
            </a:endParaRPr>
          </a:p>
          <a:p>
            <a:pPr marL="160729" indent="-160729" algn="just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endParaRPr lang="pl-PL" sz="1600" dirty="0" smtClean="0">
              <a:cs typeface="Arial" panose="020B0604020202020204" pitchFamily="34" charset="0"/>
            </a:endParaRP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sz="2400" dirty="0"/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4" name="2C472D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92825" y="1190887"/>
            <a:ext cx="4373078" cy="390663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91062" y="2470157"/>
            <a:ext cx="7059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29" indent="-160729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pl-PL" dirty="0" smtClean="0">
                <a:cs typeface="Arial" panose="020B0604020202020204" pitchFamily="34" charset="0"/>
              </a:rPr>
              <a:t> </a:t>
            </a:r>
            <a:r>
              <a:rPr lang="pl-PL" sz="2400" dirty="0" smtClean="0">
                <a:cs typeface="Arial" panose="020B0604020202020204" pitchFamily="34" charset="0"/>
              </a:rPr>
              <a:t>Wpisu do rejestru dokonuje odpowiedni </a:t>
            </a:r>
            <a:br>
              <a:rPr lang="pl-PL" sz="2400" dirty="0" smtClean="0">
                <a:cs typeface="Arial" panose="020B0604020202020204" pitchFamily="34" charset="0"/>
              </a:rPr>
            </a:br>
            <a:r>
              <a:rPr lang="pl-PL" sz="2400" dirty="0" smtClean="0">
                <a:cs typeface="Arial" panose="020B0604020202020204" pitchFamily="34" charset="0"/>
              </a:rPr>
              <a:t> Marszałek województwa z urzędu lub na </a:t>
            </a:r>
            <a:br>
              <a:rPr lang="pl-PL" sz="2400" dirty="0" smtClean="0">
                <a:cs typeface="Arial" panose="020B0604020202020204" pitchFamily="34" charset="0"/>
              </a:rPr>
            </a:br>
            <a:r>
              <a:rPr lang="pl-PL" sz="2400" dirty="0" smtClean="0">
                <a:cs typeface="Arial" panose="020B0604020202020204" pitchFamily="34" charset="0"/>
              </a:rPr>
              <a:t> wniosek nadając podmiotowi indywidualny </a:t>
            </a:r>
            <a:br>
              <a:rPr lang="pl-PL" sz="2400" dirty="0" smtClean="0">
                <a:cs typeface="Arial" panose="020B0604020202020204" pitchFamily="34" charset="0"/>
              </a:rPr>
            </a:br>
            <a:r>
              <a:rPr lang="pl-PL" sz="2400" dirty="0" smtClean="0">
                <a:cs typeface="Arial" panose="020B0604020202020204" pitchFamily="34" charset="0"/>
              </a:rPr>
              <a:t> </a:t>
            </a:r>
            <a:r>
              <a:rPr lang="pl-PL" sz="2400" b="1" dirty="0" smtClean="0">
                <a:cs typeface="Arial" panose="020B0604020202020204" pitchFamily="34" charset="0"/>
              </a:rPr>
              <a:t>numer rejestrowy;</a:t>
            </a:r>
            <a:endParaRPr lang="pl-PL" sz="2400" b="1" dirty="0">
              <a:cs typeface="Arial" panose="020B0604020202020204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25525" y="4230357"/>
            <a:ext cx="66743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729" indent="-160729" defTabSz="642915"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pl-PL" dirty="0">
                <a:cs typeface="Arial" panose="020B0604020202020204" pitchFamily="34" charset="0"/>
              </a:rPr>
              <a:t> </a:t>
            </a:r>
            <a:r>
              <a:rPr lang="pl-PL" sz="2400" dirty="0"/>
              <a:t>Rejestr jest publicznie dostępny pod </a:t>
            </a:r>
            <a:r>
              <a:rPr lang="pl-PL" sz="2400" dirty="0" smtClean="0"/>
              <a:t>adresem    </a:t>
            </a:r>
            <a:br>
              <a:rPr lang="pl-PL" sz="2400" dirty="0" smtClean="0"/>
            </a:br>
            <a:r>
              <a:rPr lang="pl-PL" sz="2400" dirty="0" smtClean="0"/>
              <a:t> </a:t>
            </a:r>
            <a:r>
              <a:rPr lang="pl-PL" sz="2400" u="sng" dirty="0" smtClean="0">
                <a:solidFill>
                  <a:srgbClr val="00B0F0"/>
                </a:solidFill>
              </a:rPr>
              <a:t>www.</a:t>
            </a:r>
            <a:r>
              <a:rPr lang="pl-PL" sz="2400" u="sng" dirty="0" smtClean="0">
                <a:solidFill>
                  <a:srgbClr val="00B0F0"/>
                </a:solidFill>
                <a:hlinkClick r:id="rId6"/>
              </a:rPr>
              <a:t>bdo</a:t>
            </a:r>
            <a:r>
              <a:rPr lang="pl-PL" sz="2400" dirty="0" smtClean="0">
                <a:hlinkClick r:id="rId6"/>
              </a:rPr>
              <a:t>.mos.gov.pl</a:t>
            </a:r>
            <a:r>
              <a:rPr lang="pl-PL" sz="2400" dirty="0" smtClean="0"/>
              <a:t>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0433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13568"/>
            <a:ext cx="11047445" cy="1261480"/>
          </a:xfrm>
        </p:spPr>
        <p:txBody>
          <a:bodyPr/>
          <a:lstStyle/>
          <a:p>
            <a:r>
              <a:rPr lang="pl-PL" dirty="0"/>
              <a:t>Moduł ewidencji odpadów 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18457" y="1123911"/>
            <a:ext cx="10482349" cy="907630"/>
          </a:xfrm>
        </p:spPr>
        <p:txBody>
          <a:bodyPr>
            <a:noAutofit/>
          </a:bodyPr>
          <a:lstStyle/>
          <a:p>
            <a:pPr marL="0" indent="0">
              <a:buClr>
                <a:srgbClr val="00B050"/>
              </a:buClr>
              <a:buNone/>
            </a:pPr>
            <a:r>
              <a:rPr lang="pl-PL" dirty="0" smtClean="0"/>
              <a:t>1. </a:t>
            </a:r>
            <a:r>
              <a:rPr lang="pl-PL" i="1" dirty="0" smtClean="0"/>
              <a:t>Ustawa </a:t>
            </a:r>
            <a:r>
              <a:rPr lang="pl-PL" i="1" dirty="0"/>
              <a:t>o odpadach </a:t>
            </a:r>
            <a:r>
              <a:rPr lang="pl-PL" dirty="0"/>
              <a:t>zobowiązuje posiadaczy odpadów do </a:t>
            </a:r>
            <a:r>
              <a:rPr lang="pl-PL" b="1" dirty="0" smtClean="0"/>
              <a:t>prowadzenia </a:t>
            </a:r>
            <a:br>
              <a:rPr lang="pl-PL" b="1" dirty="0" smtClean="0"/>
            </a:br>
            <a:r>
              <a:rPr lang="pl-PL" b="1" dirty="0" smtClean="0"/>
              <a:t>   na bieżąco </a:t>
            </a:r>
            <a:r>
              <a:rPr lang="pl-PL" b="1" dirty="0">
                <a:solidFill>
                  <a:srgbClr val="00B050"/>
                </a:solidFill>
              </a:rPr>
              <a:t>ilościowej</a:t>
            </a:r>
            <a:r>
              <a:rPr lang="pl-PL" b="1" dirty="0"/>
              <a:t> i </a:t>
            </a:r>
            <a:r>
              <a:rPr lang="pl-PL" b="1" dirty="0">
                <a:solidFill>
                  <a:srgbClr val="00B050"/>
                </a:solidFill>
              </a:rPr>
              <a:t>jakościowej</a:t>
            </a:r>
            <a:r>
              <a:rPr lang="pl-PL" b="1" dirty="0"/>
              <a:t> ewidencji </a:t>
            </a:r>
            <a:r>
              <a:rPr lang="pl-PL" b="1" dirty="0" smtClean="0"/>
              <a:t>odpadów;</a:t>
            </a:r>
          </a:p>
          <a:p>
            <a:pPr marL="0" indent="0" algn="just">
              <a:buClr>
                <a:srgbClr val="00B050"/>
              </a:buClr>
              <a:buNone/>
            </a:pPr>
            <a:endParaRPr lang="pl-PL" dirty="0" smtClean="0"/>
          </a:p>
        </p:txBody>
      </p:sp>
      <p:sp>
        <p:nvSpPr>
          <p:cNvPr id="4" name="pole tekstowe 3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34374" y="2310887"/>
            <a:ext cx="10003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</a:pPr>
            <a:r>
              <a:rPr lang="pl-PL" sz="2000" dirty="0" smtClean="0"/>
              <a:t>2. Dokumenty </a:t>
            </a:r>
            <a:r>
              <a:rPr lang="pl-PL" sz="2000" dirty="0"/>
              <a:t>ewidencji odpadów sporządzane przy użyciu BDO, </a:t>
            </a:r>
            <a:br>
              <a:rPr lang="pl-PL" sz="2000" dirty="0"/>
            </a:br>
            <a:r>
              <a:rPr lang="pl-PL" sz="2000" dirty="0" smtClean="0"/>
              <a:t>    </a:t>
            </a:r>
            <a:r>
              <a:rPr lang="pl-PL" sz="2000" b="1" dirty="0" smtClean="0">
                <a:solidFill>
                  <a:srgbClr val="00B050"/>
                </a:solidFill>
              </a:rPr>
              <a:t>NIE wymagają</a:t>
            </a:r>
            <a:r>
              <a:rPr lang="pl-PL" sz="2000" dirty="0" smtClean="0"/>
              <a:t> </a:t>
            </a:r>
            <a:r>
              <a:rPr lang="pl-PL" sz="2000" dirty="0"/>
              <a:t>opatrzenia ich </a:t>
            </a:r>
            <a:r>
              <a:rPr lang="pl-PL" sz="2000" b="1" dirty="0"/>
              <a:t>podpisem</a:t>
            </a:r>
            <a:r>
              <a:rPr lang="pl-PL" sz="2000" dirty="0"/>
              <a:t>;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18455" y="3423094"/>
            <a:ext cx="10003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7">
              <a:buClr>
                <a:srgbClr val="00B050"/>
              </a:buClr>
            </a:pPr>
            <a:r>
              <a:rPr lang="pl-PL" sz="2000" dirty="0" smtClean="0"/>
              <a:t>3. Posiadacz </a:t>
            </a:r>
            <a:r>
              <a:rPr lang="pl-PL" sz="2000" dirty="0"/>
              <a:t>odpadów prowadzi </a:t>
            </a:r>
            <a:r>
              <a:rPr lang="pl-PL" sz="2000" dirty="0" smtClean="0"/>
              <a:t>Kartę Ewidencji Odpadów </a:t>
            </a:r>
            <a:r>
              <a:rPr lang="pl-PL" sz="2000" b="1" dirty="0"/>
              <a:t>dla </a:t>
            </a:r>
            <a:r>
              <a:rPr lang="pl-PL" sz="2000" b="1" dirty="0" smtClean="0"/>
              <a:t>każdego</a:t>
            </a:r>
            <a:br>
              <a:rPr lang="pl-PL" sz="2000" b="1" dirty="0" smtClean="0"/>
            </a:br>
            <a:r>
              <a:rPr lang="pl-PL" sz="2000" b="1" dirty="0" smtClean="0"/>
              <a:t>    rodzaju </a:t>
            </a:r>
            <a:r>
              <a:rPr lang="pl-PL" sz="2000" b="1" dirty="0"/>
              <a:t>odpadów </a:t>
            </a:r>
            <a:r>
              <a:rPr lang="pl-PL" sz="2000" b="1" dirty="0">
                <a:solidFill>
                  <a:srgbClr val="00B050"/>
                </a:solidFill>
              </a:rPr>
              <a:t>odrębnie;</a:t>
            </a:r>
          </a:p>
          <a:p>
            <a:pPr marL="457200" indent="-457200"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sz="20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634374" y="4607941"/>
            <a:ext cx="11032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7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Clr>
                <a:srgbClr val="00B050"/>
              </a:buClr>
            </a:pPr>
            <a:r>
              <a:rPr lang="pl-PL" sz="2000" dirty="0" smtClean="0"/>
              <a:t>4. Posiadacz </a:t>
            </a:r>
            <a:r>
              <a:rPr lang="pl-PL" sz="2000" dirty="0"/>
              <a:t>odpadów jest zobowiązany do </a:t>
            </a:r>
            <a:r>
              <a:rPr lang="pl-PL" sz="2000" dirty="0" smtClean="0"/>
              <a:t>przechowywania</a:t>
            </a:r>
            <a:r>
              <a:rPr lang="pl-PL" sz="2000" dirty="0"/>
              <a:t> </a:t>
            </a:r>
            <a:r>
              <a:rPr lang="pl-PL" sz="2000" dirty="0" smtClean="0"/>
              <a:t>dokumentów </a:t>
            </a:r>
            <a:br>
              <a:rPr lang="pl-PL" sz="2000" dirty="0" smtClean="0"/>
            </a:br>
            <a:r>
              <a:rPr lang="pl-PL" sz="2000" dirty="0" smtClean="0"/>
              <a:t>    i wszelkich </a:t>
            </a:r>
            <a:r>
              <a:rPr lang="pl-PL" sz="2000" dirty="0"/>
              <a:t>danych przez </a:t>
            </a:r>
            <a:r>
              <a:rPr lang="pl-PL" sz="2000" b="1" dirty="0">
                <a:solidFill>
                  <a:srgbClr val="00B050"/>
                </a:solidFill>
              </a:rPr>
              <a:t>5 lat, </a:t>
            </a:r>
            <a:r>
              <a:rPr lang="pl-PL" sz="2000" dirty="0"/>
              <a:t>jak </a:t>
            </a:r>
            <a:r>
              <a:rPr lang="pl-PL" sz="2000" dirty="0" smtClean="0"/>
              <a:t>również udostępnienia </a:t>
            </a:r>
            <a:r>
              <a:rPr lang="pl-PL" sz="2000" dirty="0"/>
              <a:t>ich na </a:t>
            </a:r>
            <a:r>
              <a:rPr lang="pl-PL" sz="2000" dirty="0" smtClean="0"/>
              <a:t>żądanie</a:t>
            </a:r>
            <a:br>
              <a:rPr lang="pl-PL" sz="2000" dirty="0" smtClean="0"/>
            </a:br>
            <a:r>
              <a:rPr lang="pl-PL" sz="2000" dirty="0" smtClean="0"/>
              <a:t>    organów </a:t>
            </a:r>
            <a:r>
              <a:rPr lang="pl-PL" sz="2000" dirty="0"/>
              <a:t>uprawnionych do </a:t>
            </a:r>
            <a:r>
              <a:rPr lang="pl-PL" sz="2000" dirty="0" smtClean="0"/>
              <a:t>przeprowadzenia kontroli</a:t>
            </a:r>
            <a:r>
              <a:rPr lang="pl-PL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198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13568"/>
            <a:ext cx="11047445" cy="1261480"/>
          </a:xfrm>
        </p:spPr>
        <p:txBody>
          <a:bodyPr/>
          <a:lstStyle/>
          <a:p>
            <a:r>
              <a:rPr lang="pl-PL" dirty="0" smtClean="0"/>
              <a:t>Kogo nie dotyczy ewidencjonowanie odpadów? </a:t>
            </a:r>
            <a:endParaRPr lang="pl-PL" dirty="0">
              <a:solidFill>
                <a:srgbClr val="00B0F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11774" y="937868"/>
            <a:ext cx="10482349" cy="2314003"/>
          </a:xfrm>
        </p:spPr>
        <p:txBody>
          <a:bodyPr>
            <a:noAutofit/>
          </a:bodyPr>
          <a:lstStyle/>
          <a:p>
            <a:pPr marL="457200" lvl="1" indent="0" algn="just">
              <a:buClr>
                <a:srgbClr val="007080"/>
              </a:buClr>
              <a:buNone/>
            </a:pPr>
            <a:r>
              <a:rPr lang="pl-PL" sz="1800" b="1" dirty="0" smtClean="0"/>
              <a:t>1. Wytwórców:</a:t>
            </a:r>
          </a:p>
          <a:p>
            <a:pPr lvl="2" algn="just">
              <a:buClr>
                <a:srgbClr val="007080"/>
              </a:buClr>
              <a:buFont typeface="Wingdings" panose="05000000000000000000" pitchFamily="2" charset="2"/>
              <a:buChar char="ü"/>
            </a:pPr>
            <a:r>
              <a:rPr lang="pl-PL" sz="1600" dirty="0" smtClean="0"/>
              <a:t>odpadów komunalnych</a:t>
            </a:r>
            <a:r>
              <a:rPr lang="pl-PL" sz="1600" dirty="0"/>
              <a:t>;</a:t>
            </a:r>
            <a:endParaRPr lang="pl-PL" sz="1600" dirty="0" smtClean="0"/>
          </a:p>
          <a:p>
            <a:pPr lvl="2">
              <a:buClr>
                <a:srgbClr val="007080"/>
              </a:buClr>
              <a:buFont typeface="Wingdings" panose="05000000000000000000" pitchFamily="2" charset="2"/>
              <a:buChar char="ü"/>
            </a:pPr>
            <a:r>
              <a:rPr lang="pl-PL" sz="1600" dirty="0" smtClean="0"/>
              <a:t>odpadów w postaci pojazdów wycofanych z eksploatacji</a:t>
            </a:r>
            <a:r>
              <a:rPr lang="pl-PL" sz="1600" dirty="0"/>
              <a:t>;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(jeżeli pojazdy te zostały przekazane do przedsiębiorcy prowadzącego stację demontażu lub punkt zbierania pojazdów);</a:t>
            </a:r>
          </a:p>
          <a:p>
            <a:pPr lvl="2" algn="just">
              <a:buClr>
                <a:srgbClr val="007080"/>
              </a:buClr>
              <a:buFont typeface="Wingdings" panose="05000000000000000000" pitchFamily="2" charset="2"/>
              <a:buChar char="ü"/>
            </a:pPr>
            <a:r>
              <a:rPr lang="pl-PL" sz="1600" dirty="0"/>
              <a:t>b</a:t>
            </a:r>
            <a:r>
              <a:rPr lang="pl-PL" sz="1600" dirty="0" smtClean="0"/>
              <a:t>ędących rolnikami gospodarującymi na powierzchni użytków rolnych </a:t>
            </a:r>
            <a:r>
              <a:rPr lang="pl-PL" sz="1600" b="1" dirty="0" smtClean="0">
                <a:solidFill>
                  <a:srgbClr val="00B050"/>
                </a:solidFill>
              </a:rPr>
              <a:t>poniżej 75 ha;</a:t>
            </a:r>
          </a:p>
          <a:p>
            <a:pPr lvl="2" algn="just">
              <a:buClr>
                <a:srgbClr val="007080"/>
              </a:buClr>
              <a:buFont typeface="Wingdings" panose="05000000000000000000" pitchFamily="2" charset="2"/>
              <a:buChar char="ü"/>
            </a:pPr>
            <a:endParaRPr lang="pl-PL" sz="1600" b="1" dirty="0" smtClean="0">
              <a:solidFill>
                <a:srgbClr val="00B050"/>
              </a:solidFill>
            </a:endParaRPr>
          </a:p>
          <a:p>
            <a:pPr marL="0" indent="0" algn="just">
              <a:lnSpc>
                <a:spcPct val="100000"/>
              </a:lnSpc>
              <a:buClr>
                <a:srgbClr val="00B050"/>
              </a:buClr>
              <a:buNone/>
            </a:pPr>
            <a:r>
              <a:rPr lang="pl-PL" sz="1200" dirty="0" smtClean="0"/>
              <a:t>     </a:t>
            </a:r>
            <a:endParaRPr lang="pl-PL" sz="1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36634" y="3426188"/>
            <a:ext cx="10773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007080"/>
              </a:buClr>
            </a:pPr>
            <a:r>
              <a:rPr lang="pl-PL" b="1" dirty="0" smtClean="0"/>
              <a:t>2. Osób </a:t>
            </a:r>
            <a:r>
              <a:rPr lang="pl-PL" b="1" dirty="0"/>
              <a:t>fizycznych </a:t>
            </a:r>
            <a:r>
              <a:rPr lang="pl-PL" dirty="0"/>
              <a:t>i </a:t>
            </a:r>
            <a:r>
              <a:rPr lang="pl-PL" b="1" dirty="0"/>
              <a:t>jednostek organizacyjnych </a:t>
            </a:r>
            <a:r>
              <a:rPr lang="pl-PL" b="1" dirty="0">
                <a:solidFill>
                  <a:srgbClr val="00B050"/>
                </a:solidFill>
              </a:rPr>
              <a:t>NIE</a:t>
            </a:r>
            <a:r>
              <a:rPr lang="pl-PL" dirty="0"/>
              <a:t> </a:t>
            </a:r>
            <a:r>
              <a:rPr lang="pl-PL" b="1" dirty="0"/>
              <a:t>będących przedsiębiorcami</a:t>
            </a:r>
            <a:r>
              <a:rPr lang="pl-PL" dirty="0"/>
              <a:t>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    które </a:t>
            </a:r>
            <a:r>
              <a:rPr lang="pl-PL" dirty="0"/>
              <a:t>wykorzystują odpady na potrzeby własne;</a:t>
            </a:r>
          </a:p>
        </p:txBody>
      </p:sp>
      <p:sp>
        <p:nvSpPr>
          <p:cNvPr id="7" name="Prostokąt 6"/>
          <p:cNvSpPr/>
          <p:nvPr/>
        </p:nvSpPr>
        <p:spPr>
          <a:xfrm>
            <a:off x="161409" y="5264013"/>
            <a:ext cx="1160449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007080"/>
              </a:buClr>
            </a:pPr>
            <a:r>
              <a:rPr lang="pl-PL" b="1" dirty="0" smtClean="0"/>
              <a:t>4</a:t>
            </a:r>
            <a:r>
              <a:rPr lang="pl-PL" dirty="0" smtClean="0"/>
              <a:t>. Rodzajów </a:t>
            </a:r>
            <a:r>
              <a:rPr lang="pl-PL" dirty="0"/>
              <a:t>odpadów lub ilości odpadów określonych na podstawie rozporządzenia </a:t>
            </a:r>
            <a:r>
              <a:rPr lang="pl-PL" i="1" dirty="0" smtClean="0"/>
              <a:t>Ministra</a:t>
            </a:r>
            <a:br>
              <a:rPr lang="pl-PL" i="1" dirty="0" smtClean="0"/>
            </a:br>
            <a:r>
              <a:rPr lang="pl-PL" i="1" dirty="0" smtClean="0"/>
              <a:t>    Środowiska, </a:t>
            </a:r>
            <a:r>
              <a:rPr lang="pl-PL" dirty="0" smtClean="0"/>
              <a:t>z </a:t>
            </a:r>
            <a:r>
              <a:rPr lang="pl-PL" dirty="0"/>
              <a:t>dnia </a:t>
            </a:r>
            <a:r>
              <a:rPr lang="pl-PL" b="1" dirty="0"/>
              <a:t>7 września 2015 r.</a:t>
            </a:r>
          </a:p>
          <a:p>
            <a:pPr lvl="1">
              <a:buClr>
                <a:srgbClr val="007080"/>
              </a:buClr>
            </a:pPr>
            <a:endParaRPr lang="pl-PL" sz="1600" dirty="0"/>
          </a:p>
        </p:txBody>
      </p:sp>
      <p:sp>
        <p:nvSpPr>
          <p:cNvPr id="9" name="Prostokąt 8"/>
          <p:cNvSpPr/>
          <p:nvPr/>
        </p:nvSpPr>
        <p:spPr>
          <a:xfrm>
            <a:off x="136634" y="4334345"/>
            <a:ext cx="10657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007080"/>
              </a:buClr>
            </a:pPr>
            <a:r>
              <a:rPr lang="pl-PL" b="1" dirty="0" smtClean="0"/>
              <a:t>3. Podmiotów</a:t>
            </a:r>
            <a:r>
              <a:rPr lang="pl-PL" dirty="0"/>
              <a:t>, prowadzących nieprofesjonalną działalność w zakresie zbierania odpadów </a:t>
            </a:r>
            <a:r>
              <a:rPr lang="pl-PL" dirty="0" smtClean="0"/>
              <a:t>tj.</a:t>
            </a:r>
            <a:br>
              <a:rPr lang="pl-PL" dirty="0" smtClean="0"/>
            </a:br>
            <a:r>
              <a:rPr lang="pl-PL" dirty="0" smtClean="0"/>
              <a:t>   zbieranie odpadów </a:t>
            </a:r>
            <a:r>
              <a:rPr lang="pl-PL" dirty="0"/>
              <a:t>opakowaniowych i odpadów, w postaci zużytych artykułów konsumpcyjnych;</a:t>
            </a:r>
          </a:p>
        </p:txBody>
      </p:sp>
    </p:spTree>
    <p:extLst>
      <p:ext uri="{BB962C8B-B14F-4D97-AF65-F5344CB8AC3E}">
        <p14:creationId xmlns:p14="http://schemas.microsoft.com/office/powerpoint/2010/main" val="282625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-2112"/>
            <a:ext cx="11047445" cy="1261480"/>
          </a:xfrm>
        </p:spPr>
        <p:txBody>
          <a:bodyPr/>
          <a:lstStyle/>
          <a:p>
            <a:r>
              <a:rPr lang="pl-PL" dirty="0" smtClean="0"/>
              <a:t>Schemat obiegu Karty </a:t>
            </a:r>
            <a:r>
              <a:rPr lang="pl-PL" dirty="0"/>
              <a:t>P</a:t>
            </a:r>
            <a:r>
              <a:rPr lang="pl-PL" dirty="0" smtClean="0"/>
              <a:t>rzekazania Odpadów (KPO)</a:t>
            </a:r>
            <a:endParaRPr lang="pl-PL" baseline="30000" dirty="0"/>
          </a:p>
        </p:txBody>
      </p:sp>
      <p:sp>
        <p:nvSpPr>
          <p:cNvPr id="4" name="Prostokąt 3"/>
          <p:cNvSpPr/>
          <p:nvPr/>
        </p:nvSpPr>
        <p:spPr>
          <a:xfrm>
            <a:off x="6813432" y="1918640"/>
            <a:ext cx="1915064" cy="993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Przejmujący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58263" y="1926279"/>
            <a:ext cx="1915064" cy="99374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Przekazujący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512684" y="1925352"/>
            <a:ext cx="1915064" cy="99559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Transportujący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3562709" y="3162802"/>
            <a:ext cx="17571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1. Generuje potwierdzenie wystawienia karty w systemie BDO* 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813432" y="3162802"/>
            <a:ext cx="21467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Niezwłocznie, każdorazowo potwierdza</a:t>
            </a:r>
            <a:r>
              <a:rPr lang="pl-PL" sz="1400" dirty="0" smtClean="0"/>
              <a:t> </a:t>
            </a:r>
            <a:r>
              <a:rPr lang="pl-PL" sz="1400" b="1" dirty="0" smtClean="0"/>
              <a:t>przejęcie odpadów, </a:t>
            </a:r>
            <a:r>
              <a:rPr lang="pl-PL" sz="1400" dirty="0" smtClean="0"/>
              <a:t>podając:</a:t>
            </a:r>
            <a:br>
              <a:rPr lang="pl-PL" sz="1400" dirty="0" smtClean="0"/>
            </a:br>
            <a:r>
              <a:rPr lang="pl-PL" sz="1400" b="1" dirty="0" smtClean="0">
                <a:solidFill>
                  <a:srgbClr val="0070C0"/>
                </a:solidFill>
              </a:rPr>
              <a:t>masę, </a:t>
            </a:r>
            <a:r>
              <a:rPr lang="pl-PL" sz="1400" b="1" dirty="0" smtClean="0"/>
              <a:t>datę, godzinę. </a:t>
            </a:r>
            <a:endParaRPr lang="pl-PL" sz="1400" b="1" dirty="0"/>
          </a:p>
        </p:txBody>
      </p:sp>
      <p:sp>
        <p:nvSpPr>
          <p:cNvPr id="20" name="Prostokąt 19"/>
          <p:cNvSpPr/>
          <p:nvPr/>
        </p:nvSpPr>
        <p:spPr>
          <a:xfrm>
            <a:off x="9964454" y="1926279"/>
            <a:ext cx="1915064" cy="10084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Transportujący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10003106" y="3226998"/>
            <a:ext cx="18377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Niezwłocznie </a:t>
            </a:r>
            <a:r>
              <a:rPr lang="pl-PL" sz="1400" b="1" dirty="0"/>
              <a:t>i </a:t>
            </a:r>
            <a:r>
              <a:rPr lang="pl-PL" sz="1400" b="1" dirty="0" smtClean="0"/>
              <a:t>każdorazowo potwierdza zakończenie transportu.</a:t>
            </a:r>
            <a:endParaRPr lang="pl-PL" sz="1400" b="1" dirty="0"/>
          </a:p>
          <a:p>
            <a:endParaRPr lang="pl-PL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582499" y="5979471"/>
            <a:ext cx="9493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* Potwierdzenie KPO może wygenerować również „Przekazujący” </a:t>
            </a:r>
            <a:endParaRPr lang="pl-PL" sz="14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trzałka w prawo 2"/>
          <p:cNvSpPr/>
          <p:nvPr/>
        </p:nvSpPr>
        <p:spPr>
          <a:xfrm>
            <a:off x="2529349" y="2285152"/>
            <a:ext cx="846695" cy="27599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prawo 16"/>
          <p:cNvSpPr/>
          <p:nvPr/>
        </p:nvSpPr>
        <p:spPr>
          <a:xfrm>
            <a:off x="5743106" y="2285152"/>
            <a:ext cx="846695" cy="27599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>
            <a:off x="8946415" y="2290912"/>
            <a:ext cx="846695" cy="27599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ole tekstowe 31"/>
          <p:cNvSpPr txBox="1"/>
          <p:nvPr/>
        </p:nvSpPr>
        <p:spPr>
          <a:xfrm>
            <a:off x="3562708" y="4150328"/>
            <a:ext cx="175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2</a:t>
            </a:r>
            <a:r>
              <a:rPr lang="pl-PL" sz="1400" b="1" dirty="0" smtClean="0"/>
              <a:t>. Transportuje </a:t>
            </a:r>
            <a:br>
              <a:rPr lang="pl-PL" sz="1400" b="1" dirty="0" smtClean="0"/>
            </a:br>
            <a:r>
              <a:rPr lang="pl-PL" sz="1400" b="1" dirty="0" smtClean="0"/>
              <a:t>    odpady.</a:t>
            </a:r>
            <a:endParaRPr lang="pl-PL" sz="1400" dirty="0" smtClean="0"/>
          </a:p>
        </p:txBody>
      </p:sp>
      <p:sp>
        <p:nvSpPr>
          <p:cNvPr id="33" name="pole tekstowe 32"/>
          <p:cNvSpPr txBox="1"/>
          <p:nvPr/>
        </p:nvSpPr>
        <p:spPr>
          <a:xfrm>
            <a:off x="537239" y="3162802"/>
            <a:ext cx="175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1. Tworzy</a:t>
            </a:r>
            <a:r>
              <a:rPr lang="pl-PL" sz="1400" dirty="0" smtClean="0"/>
              <a:t> </a:t>
            </a:r>
            <a:r>
              <a:rPr lang="pl-PL" sz="1400" b="1" dirty="0" smtClean="0"/>
              <a:t>KPO</a:t>
            </a:r>
            <a:r>
              <a:rPr lang="pl-PL" sz="1400" dirty="0" smtClean="0"/>
              <a:t> w</a:t>
            </a:r>
            <a:br>
              <a:rPr lang="pl-PL" sz="1400" dirty="0" smtClean="0"/>
            </a:br>
            <a:r>
              <a:rPr lang="pl-PL" sz="1400" dirty="0" smtClean="0"/>
              <a:t>    systemie BDO* </a:t>
            </a:r>
          </a:p>
        </p:txBody>
      </p:sp>
      <p:sp>
        <p:nvSpPr>
          <p:cNvPr id="34" name="pole tekstowe 33"/>
          <p:cNvSpPr txBox="1"/>
          <p:nvPr/>
        </p:nvSpPr>
        <p:spPr>
          <a:xfrm>
            <a:off x="537238" y="3888718"/>
            <a:ext cx="1757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2</a:t>
            </a:r>
            <a:r>
              <a:rPr lang="pl-PL" sz="1400" b="1" dirty="0" smtClean="0"/>
              <a:t>. Przekazuje </a:t>
            </a:r>
            <a:br>
              <a:rPr lang="pl-PL" sz="1400" b="1" dirty="0" smtClean="0"/>
            </a:br>
            <a:r>
              <a:rPr lang="pl-PL" sz="1400" b="1" dirty="0" smtClean="0"/>
              <a:t>    odpady.</a:t>
            </a:r>
            <a:r>
              <a:rPr lang="pl-PL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978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/>
      <p:bldP spid="13" grpId="0"/>
      <p:bldP spid="20" grpId="0" animBg="1"/>
      <p:bldP spid="22" grpId="0"/>
      <p:bldP spid="3" grpId="0" animBg="1"/>
      <p:bldP spid="17" grpId="0" animBg="1"/>
      <p:bldP spid="18" grpId="0" animBg="1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5408" y="1264657"/>
            <a:ext cx="4478566" cy="4282381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dirty="0" smtClean="0"/>
              <a:t>Realizacja projektu BDO przewiduje integrację oprogramowania zewnętrznego z systemem BDO. </a:t>
            </a:r>
          </a:p>
          <a:p>
            <a:pPr lvl="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sz="1600" dirty="0" smtClean="0"/>
          </a:p>
          <a:p>
            <a:pPr lvl="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dirty="0" smtClean="0"/>
              <a:t>Aby posiadać na bieżąco informacje </a:t>
            </a:r>
            <a:br>
              <a:rPr lang="pl-PL" dirty="0" smtClean="0"/>
            </a:br>
            <a:r>
              <a:rPr lang="pl-PL" dirty="0" smtClean="0"/>
              <a:t>o systemie i możliwości integracji zapraszamy do zapisania się w </a:t>
            </a:r>
            <a:r>
              <a:rPr lang="pl-PL" b="1" dirty="0" smtClean="0"/>
              <a:t>newsletterze </a:t>
            </a:r>
            <a:r>
              <a:rPr lang="pl-PL" dirty="0" smtClean="0"/>
              <a:t>dostępnym na stronie internetowej BDO. </a:t>
            </a:r>
            <a:endParaRPr lang="pl-PL" dirty="0"/>
          </a:p>
          <a:p>
            <a:pPr marL="443120" indent="-170775">
              <a:lnSpc>
                <a:spcPct val="110000"/>
              </a:lnSpc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18457" y="3177"/>
            <a:ext cx="11047445" cy="1261480"/>
          </a:xfrm>
        </p:spPr>
        <p:txBody>
          <a:bodyPr>
            <a:normAutofit/>
          </a:bodyPr>
          <a:lstStyle/>
          <a:p>
            <a:pPr defTabSz="642915"/>
            <a:r>
              <a:rPr lang="pl-PL" dirty="0"/>
              <a:t>Integracja API </a:t>
            </a:r>
          </a:p>
        </p:txBody>
      </p:sp>
      <p:pic>
        <p:nvPicPr>
          <p:cNvPr id="7" name="240562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97023" y="319301"/>
            <a:ext cx="6781928" cy="559334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4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3960" y="172748"/>
            <a:ext cx="11047445" cy="1261480"/>
          </a:xfrm>
        </p:spPr>
        <p:txBody>
          <a:bodyPr>
            <a:normAutofit/>
          </a:bodyPr>
          <a:lstStyle/>
          <a:p>
            <a:pPr defTabSz="642915"/>
            <a:r>
              <a:rPr lang="pl-PL" dirty="0"/>
              <a:t>Korzyści wynikające z </a:t>
            </a:r>
            <a:r>
              <a:rPr lang="pl-PL" dirty="0" smtClean="0"/>
              <a:t>wprowadzenie systemu </a:t>
            </a:r>
            <a:r>
              <a:rPr lang="pl-PL" dirty="0"/>
              <a:t>BDO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0773" y="1276291"/>
            <a:ext cx="9705703" cy="540971"/>
          </a:xfrm>
        </p:spPr>
        <p:txBody>
          <a:bodyPr>
            <a:normAutofit/>
          </a:bodyPr>
          <a:lstStyle/>
          <a:p>
            <a:pPr marL="160729" indent="-160729" algn="just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  <a:tabLst>
                <a:tab pos="375034" algn="l"/>
              </a:tabLst>
            </a:pPr>
            <a:r>
              <a:rPr lang="pl-PL" sz="1800" dirty="0" smtClean="0">
                <a:cs typeface="Arial" panose="020B0604020202020204" pitchFamily="34" charset="0"/>
              </a:rPr>
              <a:t> Od </a:t>
            </a:r>
            <a:r>
              <a:rPr lang="pl-PL" sz="1800" b="1" dirty="0">
                <a:solidFill>
                  <a:srgbClr val="00B050"/>
                </a:solidFill>
                <a:cs typeface="Arial" panose="020B0604020202020204" pitchFamily="34" charset="0"/>
              </a:rPr>
              <a:t>1 stycznia 2020r. </a:t>
            </a:r>
            <a:r>
              <a:rPr lang="pl-PL" sz="1800" b="1" dirty="0">
                <a:cs typeface="Arial" panose="020B0604020202020204" pitchFamily="34" charset="0"/>
              </a:rPr>
              <a:t>wnioski w formie </a:t>
            </a:r>
            <a:r>
              <a:rPr lang="pl-PL" sz="1800" b="1" dirty="0" smtClean="0">
                <a:cs typeface="Arial" panose="020B0604020202020204" pitchFamily="34" charset="0"/>
              </a:rPr>
              <a:t>elektronicznej;</a:t>
            </a:r>
            <a:endParaRPr lang="pl-PL" sz="1800" dirty="0" smtClean="0">
              <a:cs typeface="Arial" panose="020B0604020202020204" pitchFamily="34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="" xmlns:a16="http://schemas.microsoft.com/office/drawing/2014/main" id="{09ACE7B1-09B8-CE45-9685-DA3D39A19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791" y="14810"/>
            <a:ext cx="2123209" cy="130157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435624" y="4194260"/>
            <a:ext cx="11136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29" indent="-160729" algn="just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  <a:tabLst>
                <a:tab pos="375034" algn="l"/>
              </a:tabLst>
            </a:pPr>
            <a:r>
              <a:rPr lang="pl-PL" dirty="0">
                <a:cs typeface="Arial" panose="020B0604020202020204" pitchFamily="34" charset="0"/>
              </a:rPr>
              <a:t> </a:t>
            </a:r>
            <a:r>
              <a:rPr lang="pl-PL" b="1" dirty="0">
                <a:cs typeface="Arial" panose="020B0604020202020204" pitchFamily="34" charset="0"/>
              </a:rPr>
              <a:t>Wyeliminowanie nieuczciwej konkurencji </a:t>
            </a:r>
            <a:r>
              <a:rPr lang="pl-PL" dirty="0">
                <a:cs typeface="Arial" panose="020B0604020202020204" pitchFamily="34" charset="0"/>
              </a:rPr>
              <a:t>przez zmniejszenie liczby podmiotów działających w szarej  </a:t>
            </a:r>
            <a:br>
              <a:rPr lang="pl-PL" dirty="0">
                <a:cs typeface="Arial" panose="020B0604020202020204" pitchFamily="34" charset="0"/>
              </a:rPr>
            </a:br>
            <a:r>
              <a:rPr lang="pl-PL" dirty="0" smtClean="0">
                <a:cs typeface="Arial" panose="020B0604020202020204" pitchFamily="34" charset="0"/>
              </a:rPr>
              <a:t>  strefie </a:t>
            </a:r>
            <a:r>
              <a:rPr lang="pl-PL" dirty="0">
                <a:cs typeface="Arial" panose="020B0604020202020204" pitchFamily="34" charset="0"/>
              </a:rPr>
              <a:t>w sektorze gospodarki odpadami;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435624" y="3277398"/>
            <a:ext cx="11136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29" indent="-160729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  <a:tabLst>
                <a:tab pos="375034" algn="l"/>
              </a:tabLst>
            </a:pPr>
            <a:r>
              <a:rPr lang="pl-PL" dirty="0" smtClean="0"/>
              <a:t> </a:t>
            </a:r>
            <a:r>
              <a:rPr lang="pl-PL" b="1" dirty="0" smtClean="0"/>
              <a:t>Zapewnienie </a:t>
            </a:r>
            <a:r>
              <a:rPr lang="pl-PL" b="1" dirty="0"/>
              <a:t>monitoringu </a:t>
            </a:r>
            <a:r>
              <a:rPr lang="pl-PL" dirty="0"/>
              <a:t>gospodarowania odpadami, poprzez obowiązek prowadzenia ewidencji  </a:t>
            </a:r>
            <a:r>
              <a:rPr lang="pl-PL" dirty="0" smtClean="0"/>
              <a:t>  </a:t>
            </a:r>
            <a:br>
              <a:rPr lang="pl-PL" dirty="0" smtClean="0"/>
            </a:br>
            <a:r>
              <a:rPr lang="pl-PL" dirty="0" smtClean="0"/>
              <a:t> odpadów </a:t>
            </a:r>
            <a:r>
              <a:rPr lang="pl-PL" dirty="0"/>
              <a:t>w systemie BDO;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435624" y="2513331"/>
            <a:ext cx="111362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29" indent="-160729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  <a:tabLst>
                <a:tab pos="375034" algn="l"/>
              </a:tabLst>
            </a:pPr>
            <a:r>
              <a:rPr lang="pl-PL" b="1" dirty="0" smtClean="0"/>
              <a:t> Ewidencja</a:t>
            </a:r>
            <a:r>
              <a:rPr lang="pl-PL" dirty="0" smtClean="0"/>
              <a:t> </a:t>
            </a:r>
            <a:r>
              <a:rPr lang="pl-PL" dirty="0"/>
              <a:t>i </a:t>
            </a:r>
            <a:r>
              <a:rPr lang="pl-PL" b="1" dirty="0"/>
              <a:t>sprawozdawczość</a:t>
            </a:r>
            <a:r>
              <a:rPr lang="pl-PL" dirty="0"/>
              <a:t> z prowadzonej gospodarki odpadami, w jednym </a:t>
            </a:r>
            <a:r>
              <a:rPr lang="pl-PL" dirty="0" smtClean="0"/>
              <a:t>elektroniczny systemie</a:t>
            </a:r>
            <a:r>
              <a:rPr lang="pl-PL" dirty="0"/>
              <a:t>;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435624" y="1817262"/>
            <a:ext cx="111362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29" indent="-160729" algn="just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  <a:tabLst>
                <a:tab pos="375034" algn="l"/>
              </a:tabLst>
            </a:pPr>
            <a:r>
              <a:rPr lang="pl-PL" b="1" dirty="0" smtClean="0"/>
              <a:t> Optymalizacja </a:t>
            </a:r>
            <a:r>
              <a:rPr lang="pl-PL" b="1" dirty="0"/>
              <a:t>procesów </a:t>
            </a:r>
            <a:r>
              <a:rPr lang="pl-PL" dirty="0"/>
              <a:t>rejestracji, aktualizacji i wykreślenia podmiotów z rejestru;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351542" y="5202968"/>
            <a:ext cx="11136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729" indent="-160729" algn="just" defTabSz="642915">
              <a:lnSpc>
                <a:spcPct val="150000"/>
              </a:lnSpc>
              <a:spcBef>
                <a:spcPts val="844"/>
              </a:spcBef>
              <a:buClr>
                <a:schemeClr val="accent2"/>
              </a:buClr>
              <a:buSzPct val="110000"/>
              <a:buFont typeface="Wingdings" pitchFamily="2" charset="2"/>
              <a:buChar char="ü"/>
              <a:tabLst>
                <a:tab pos="375034" algn="l"/>
              </a:tabLst>
            </a:pPr>
            <a:r>
              <a:rPr lang="pl-PL" dirty="0" smtClean="0">
                <a:cs typeface="Arial" panose="020B0604020202020204" pitchFamily="34" charset="0"/>
              </a:rPr>
              <a:t> </a:t>
            </a:r>
            <a:r>
              <a:rPr lang="pl-PL" b="1" dirty="0"/>
              <a:t>Analiza i ocena danych, </a:t>
            </a:r>
            <a:r>
              <a:rPr lang="pl-PL" dirty="0"/>
              <a:t>umożliwi diagnozę stanu gospodarki odpadami w skali kraju oraz umożliwi </a:t>
            </a:r>
            <a:r>
              <a:rPr lang="pl-PL" dirty="0" smtClean="0"/>
              <a:t> </a:t>
            </a:r>
            <a:br>
              <a:rPr lang="pl-PL" dirty="0" smtClean="0"/>
            </a:br>
            <a:r>
              <a:rPr lang="pl-PL" dirty="0" smtClean="0"/>
              <a:t>  prognozowanie </a:t>
            </a:r>
            <a:r>
              <a:rPr lang="pl-PL" dirty="0"/>
              <a:t>trendów </a:t>
            </a:r>
            <a:r>
              <a:rPr lang="pl-PL" dirty="0" smtClean="0"/>
              <a:t>zmian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624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7AA3D6-B07C-3D48-81BD-BF6C478A9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6524"/>
            <a:ext cx="11047445" cy="1261480"/>
          </a:xfrm>
        </p:spPr>
        <p:txBody>
          <a:bodyPr/>
          <a:lstStyle/>
          <a:p>
            <a:r>
              <a:rPr lang="pl-PL" dirty="0" smtClean="0"/>
              <a:t>Działania informacyjno-edukacyjne</a:t>
            </a:r>
            <a:endParaRPr lang="pl-PL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1785D50-497A-5F48-B44C-95E12F3F5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0223" y="250885"/>
            <a:ext cx="1785466" cy="1733713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>
            <a:off x="1629760" y="5086970"/>
            <a:ext cx="300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b="1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/>
              <a:t>f</a:t>
            </a:r>
            <a:r>
              <a:rPr lang="pl-PL" dirty="0" smtClean="0"/>
              <a:t>ilmy instruktażowe,</a:t>
            </a:r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629760" y="4900030"/>
            <a:ext cx="322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/>
              <a:t>instrukcje użytkownika, 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718457" y="1327699"/>
            <a:ext cx="9339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b="1" dirty="0"/>
              <a:t>szkolenia</a:t>
            </a:r>
            <a:r>
              <a:rPr lang="pl-PL" sz="2000" dirty="0"/>
              <a:t> z Bazy BDO, organizowane we wszystkich </a:t>
            </a:r>
            <a:r>
              <a:rPr lang="pl-PL" sz="2000" dirty="0" smtClean="0"/>
              <a:t>miastach </a:t>
            </a:r>
            <a:r>
              <a:rPr lang="pl-PL" sz="2000" dirty="0"/>
              <a:t>wojewódzkich,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od </a:t>
            </a:r>
            <a:r>
              <a:rPr lang="pl-PL" sz="2000" dirty="0"/>
              <a:t>stycznia 2020r, nowa </a:t>
            </a:r>
            <a:r>
              <a:rPr lang="pl-PL" sz="2000" dirty="0" smtClean="0"/>
              <a:t>seria </a:t>
            </a:r>
            <a:r>
              <a:rPr lang="pl-PL" sz="2000" dirty="0"/>
              <a:t>szkoleń dla </a:t>
            </a:r>
            <a:r>
              <a:rPr lang="pl-PL" sz="2000" dirty="0" smtClean="0"/>
              <a:t>Podmiotów;</a:t>
            </a:r>
            <a:endParaRPr lang="pl-PL" sz="20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349556" y="3836982"/>
            <a:ext cx="4737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Baza </a:t>
            </a:r>
            <a:r>
              <a:rPr lang="pl-PL" sz="2000" dirty="0" smtClean="0"/>
              <a:t>wiedzy – odpowiedzi na pytania</a:t>
            </a:r>
            <a:endParaRPr lang="pl-PL" sz="2000" dirty="0"/>
          </a:p>
        </p:txBody>
      </p:sp>
      <p:sp>
        <p:nvSpPr>
          <p:cNvPr id="12" name="Prostokąt 11"/>
          <p:cNvSpPr/>
          <p:nvPr/>
        </p:nvSpPr>
        <p:spPr>
          <a:xfrm>
            <a:off x="759421" y="2281492"/>
            <a:ext cx="92984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b="1" dirty="0" err="1" smtClean="0"/>
              <a:t>Contact</a:t>
            </a:r>
            <a:r>
              <a:rPr lang="pl-PL" sz="2000" b="1" dirty="0" smtClean="0"/>
              <a:t> </a:t>
            </a:r>
            <a:r>
              <a:rPr lang="pl-PL" sz="2000" b="1" dirty="0"/>
              <a:t>Center, </a:t>
            </a:r>
            <a:r>
              <a:rPr lang="pl-PL" sz="2000" dirty="0" smtClean="0"/>
              <a:t>które wspiera </a:t>
            </a:r>
            <a:r>
              <a:rPr lang="pl-PL" sz="2000" dirty="0"/>
              <a:t>w zakresie merytorycznym </a:t>
            </a:r>
            <a:r>
              <a:rPr lang="pl-PL" sz="2000" dirty="0" smtClean="0"/>
              <a:t>oraz technicznym </a:t>
            </a:r>
            <a:r>
              <a:rPr lang="pl-PL" sz="2000" dirty="0"/>
              <a:t>pod </a:t>
            </a:r>
            <a:r>
              <a:rPr lang="pl-PL" sz="2000" dirty="0" smtClean="0"/>
              <a:t>nr</a:t>
            </a:r>
            <a:r>
              <a:rPr lang="pl-PL" sz="2000" dirty="0"/>
              <a:t>. Tel. </a:t>
            </a:r>
            <a:r>
              <a:rPr lang="pl-PL" sz="2000" b="1" u="sng" dirty="0">
                <a:solidFill>
                  <a:srgbClr val="00B0F0"/>
                </a:solidFill>
              </a:rPr>
              <a:t>0-22 375-05-00 </a:t>
            </a:r>
            <a:endParaRPr lang="pl-PL" sz="2000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759422" y="3243903"/>
            <a:ext cx="4301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b="1" dirty="0"/>
              <a:t>s</a:t>
            </a:r>
            <a:r>
              <a:rPr lang="pl-PL" sz="2000" b="1" dirty="0" smtClean="0"/>
              <a:t>trona BDO </a:t>
            </a:r>
            <a:r>
              <a:rPr lang="pl-PL" sz="2000" dirty="0" smtClean="0">
                <a:hlinkClick r:id="rId4"/>
              </a:rPr>
              <a:t>www.bdo.mos.gov.pl</a:t>
            </a:r>
            <a:endParaRPr lang="pl-PL" sz="2000" dirty="0" smtClean="0"/>
          </a:p>
          <a:p>
            <a:endParaRPr lang="pl-PL" sz="20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1349556" y="4347088"/>
            <a:ext cx="2698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Szkolenia/materiały</a:t>
            </a:r>
            <a:endParaRPr lang="pl-PL" sz="2000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1629759" y="5763797"/>
            <a:ext cx="322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l-PL" dirty="0"/>
              <a:t>instrukcje </a:t>
            </a:r>
            <a:r>
              <a:rPr lang="pl-PL" dirty="0" smtClean="0"/>
              <a:t>logowania,</a:t>
            </a:r>
            <a:r>
              <a:rPr lang="pl-PL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632528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7" grpId="0"/>
      <p:bldP spid="8" grpId="0"/>
      <p:bldP spid="12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72"/>
          <a:stretch/>
        </p:blipFill>
        <p:spPr>
          <a:xfrm>
            <a:off x="691904" y="1230370"/>
            <a:ext cx="10908480" cy="379256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854015" y="6392174"/>
            <a:ext cx="5417389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www.bdo.mos.gov.pl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80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B050"/>
                </a:solidFill>
              </a:rPr>
              <a:t>Dziękujemy za uwagę.</a:t>
            </a:r>
            <a:endParaRPr lang="pl-PL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723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BDO">
      <a:dk1>
        <a:srgbClr val="000000"/>
      </a:dk1>
      <a:lt1>
        <a:srgbClr val="FFFFFF"/>
      </a:lt1>
      <a:dk2>
        <a:srgbClr val="6F6F6E"/>
      </a:dk2>
      <a:lt2>
        <a:srgbClr val="EDEDED"/>
      </a:lt2>
      <a:accent1>
        <a:srgbClr val="009CD8"/>
      </a:accent1>
      <a:accent2>
        <a:srgbClr val="00A65D"/>
      </a:accent2>
      <a:accent3>
        <a:srgbClr val="FFCC00"/>
      </a:accent3>
      <a:accent4>
        <a:srgbClr val="A6A6A6"/>
      </a:accent4>
      <a:accent5>
        <a:srgbClr val="6F6F6E"/>
      </a:accent5>
      <a:accent6>
        <a:srgbClr val="000000"/>
      </a:accent6>
      <a:hlink>
        <a:srgbClr val="009CD8"/>
      </a:hlink>
      <a:folHlink>
        <a:srgbClr val="00A65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DO szablon prezentacji" id="{C5C011C5-EE19-0742-9232-FC038067E257}" vid="{590B3C76-E5D9-A547-9C88-003C78D1571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BDO szablon prezentacji (1)</Template>
  <TotalTime>6114</TotalTime>
  <Words>464</Words>
  <Application>Microsoft Office PowerPoint</Application>
  <PresentationFormat>Niestandardowy</PresentationFormat>
  <Paragraphs>84</Paragraphs>
  <Slides>12</Slides>
  <Notes>12</Notes>
  <HiddenSlides>0</HiddenSlides>
  <MMClips>2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Baza danych o produktach i opakowaniach oraz  o gospodarce odpadami (BDO) </vt:lpstr>
      <vt:lpstr>Agenda szkolenia</vt:lpstr>
      <vt:lpstr>BDO – informacje ogólne </vt:lpstr>
      <vt:lpstr>Rejestr - BDO </vt:lpstr>
      <vt:lpstr>Moduł ewidencji odpadów </vt:lpstr>
      <vt:lpstr>Kogo nie dotyczy ewidencjonowanie odpadów? </vt:lpstr>
      <vt:lpstr>Schemat obiegu Karty Przekazania Odpadów (KPO)</vt:lpstr>
      <vt:lpstr>Integracja API </vt:lpstr>
      <vt:lpstr>Korzyści wynikające z wprowadzenie systemu BDO</vt:lpstr>
      <vt:lpstr>Działania informacyjno-edukacyjne</vt:lpstr>
      <vt:lpstr>Prezentacja programu PowerPoint</vt:lpstr>
      <vt:lpstr>Dziękujemy za uwagę.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Konferencja prasowa Bazy danych o produktach i opakowaniach oraz o gospodarce odpadami</dc:title>
  <dc:creator>Proczek Marta</dc:creator>
  <cp:lastModifiedBy>Warchoł Aleksandra</cp:lastModifiedBy>
  <cp:revision>441</cp:revision>
  <cp:lastPrinted>2020-01-16T12:06:09Z</cp:lastPrinted>
  <dcterms:created xsi:type="dcterms:W3CDTF">2019-07-24T04:56:25Z</dcterms:created>
  <dcterms:modified xsi:type="dcterms:W3CDTF">2020-01-20T13:48:15Z</dcterms:modified>
</cp:coreProperties>
</file>